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17"/>
  </p:notesMasterIdLst>
  <p:handoutMasterIdLst>
    <p:handoutMasterId r:id="rId18"/>
  </p:handoutMasterIdLst>
  <p:sldIdLst>
    <p:sldId id="256" r:id="rId2"/>
    <p:sldId id="904" r:id="rId3"/>
    <p:sldId id="950" r:id="rId4"/>
    <p:sldId id="951" r:id="rId5"/>
    <p:sldId id="960" r:id="rId6"/>
    <p:sldId id="961" r:id="rId7"/>
    <p:sldId id="962" r:id="rId8"/>
    <p:sldId id="955" r:id="rId9"/>
    <p:sldId id="953" r:id="rId10"/>
    <p:sldId id="954" r:id="rId11"/>
    <p:sldId id="957" r:id="rId12"/>
    <p:sldId id="958" r:id="rId13"/>
    <p:sldId id="959" r:id="rId14"/>
    <p:sldId id="963" r:id="rId15"/>
    <p:sldId id="922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84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orient="horz" pos="2916" userDrawn="1">
          <p15:clr>
            <a:srgbClr val="A4A3A4"/>
          </p15:clr>
        </p15:guide>
        <p15:guide id="5" orient="horz" pos="2355" userDrawn="1">
          <p15:clr>
            <a:srgbClr val="A4A3A4"/>
          </p15:clr>
        </p15:guide>
        <p15:guide id="6" orient="horz" pos="1491" userDrawn="1">
          <p15:clr>
            <a:srgbClr val="A4A3A4"/>
          </p15:clr>
        </p15:guide>
        <p15:guide id="7" pos="288" userDrawn="1">
          <p15:clr>
            <a:srgbClr val="A4A3A4"/>
          </p15:clr>
        </p15:guide>
        <p15:guide id="8" pos="1176" userDrawn="1">
          <p15:clr>
            <a:srgbClr val="A4A3A4"/>
          </p15:clr>
        </p15:guide>
        <p15:guide id="9" pos="2880" userDrawn="1">
          <p15:clr>
            <a:srgbClr val="A4A3A4"/>
          </p15:clr>
        </p15:guide>
        <p15:guide id="10" pos="2077" userDrawn="1">
          <p15:clr>
            <a:srgbClr val="A4A3A4"/>
          </p15:clr>
        </p15:guide>
        <p15:guide id="11" orient="horz" pos="869" userDrawn="1">
          <p15:clr>
            <a:srgbClr val="A4A3A4"/>
          </p15:clr>
        </p15:guide>
        <p15:guide id="12" orient="horz" pos="1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Hess" initials="" lastIdx="1" clrIdx="0"/>
  <p:cmAuthor id="2" name="Matt Kennedy" initials="" lastIdx="1" clrIdx="1"/>
  <p:cmAuthor id="3" name="Andrew Lampitt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007A97"/>
    <a:srgbClr val="CA5F14"/>
    <a:srgbClr val="8031A7"/>
    <a:srgbClr val="FAB200"/>
    <a:srgbClr val="7D5900"/>
    <a:srgbClr val="FFE29E"/>
    <a:srgbClr val="FFF4D6"/>
    <a:srgbClr val="FFC72C"/>
    <a:srgbClr val="FFDE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7"/>
    <p:restoredTop sz="70579" autoAdjust="0"/>
  </p:normalViewPr>
  <p:slideViewPr>
    <p:cSldViewPr snapToGrid="0" snapToObjects="1">
      <p:cViewPr varScale="1">
        <p:scale>
          <a:sx n="106" d="100"/>
          <a:sy n="106" d="100"/>
        </p:scale>
        <p:origin x="636" y="132"/>
      </p:cViewPr>
      <p:guideLst>
        <p:guide pos="4584"/>
        <p:guide pos="144"/>
        <p:guide pos="192"/>
        <p:guide orient="horz" pos="2916"/>
        <p:guide orient="horz" pos="2355"/>
        <p:guide orient="horz" pos="1491"/>
        <p:guide pos="288"/>
        <p:guide pos="1176"/>
        <p:guide pos="2880"/>
        <p:guide pos="2077"/>
        <p:guide orient="horz" pos="869"/>
        <p:guide orient="horz" pos="13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37" d="100"/>
          <a:sy n="137" d="100"/>
        </p:scale>
        <p:origin x="2120" y="1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D00C-46DC-0F47-B2AC-989F5DFB1A7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6F642-BC8A-F24D-81C7-A1734C779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19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63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06D045-5D1E-4691-89D6-C15C3E4D6E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D9E9AA33-EA30-3C42-82D8-9FCE492AA7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12107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lvl1pPr marL="342900" indent="-184150" algn="l" defTabSz="914400" rtl="0" eaLnBrk="1" latinLnBrk="0" hangingPunct="1">
      <a:tabLst/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Welcome.  This brief tutorial shows how to install and use the DataStax Enterprise ODBC driver to enable queries from third-party, SQL-based tools.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818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Now go the System DSN tab of the ODBC configuration app and click Add. 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Fill out the configuration information as shown here.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Give the DSN any name you like. 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 &gt; Make sure Spark Thrift Server is selected.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For this demo we won’t be using the Discovery service.  If you want to try it, it runs on port 9077.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Enter the host name you found earlier.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10,000 is the default port.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You can enter a specific starting-point database if you like.  I’m using default.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For this demo cluster, I don’t need a user ID or password.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It’s a good idea to test the connection.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54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6" name="Shape 1486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query the database.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154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I go to Excel and select Data…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From Other Sources…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from Microsoft Query.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Select the data source we just created.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9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Now work through the Query Wizard to choose tables and columns…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add filters…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choose sort order….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and return the data to Excel.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9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The DSE data is returned.  Thanks to the ODBC driver, Excel thinks our DataStax cluster is just an ordinary SQL database.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We have created an ODBC connection to DSE and queried the data from Excel.  Our task is complete.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51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7" name="Google Shape;5947;g40d5ececfd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8" name="Google Shape;5948;g40d5ececfd_1_383:notes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9" name="Google Shape;5949;g40d5ececfd_1_38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0" name="Google Shape;5950;g40d5ececfd_1_3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183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buNone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Here is our agenda.  </a:t>
            </a:r>
          </a:p>
          <a:p>
            <a:pPr marL="158750" indent="0" rtl="0">
              <a:buNone/>
            </a:pPr>
            <a:endParaRPr lang="en-US" sz="1200" b="0" i="0" u="none" strike="noStrike" kern="1200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158750" indent="0" rtl="0">
              <a:buNone/>
            </a:pP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First we’ll install the ODBC driver in on a Windows machine.  If you are using Mac or Linux, see the driver documentation for instructions.  Next, we’ll make a connection using an ODBC Data Source Name (or DSN), and execute some queries using Microsoft Office Excel as our client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26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6" name="Shape 1486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install the DSE ODBC driver.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333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Go to the DataStax Academy Downloads page…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and click the link to Download Drivers.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8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Scroll down the page until you find the ODBC/JDBC Drivers section, and choose the Simba ODBC Driver.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Note that both 32-bit and 64-bit drivers are available.  The </a:t>
            </a:r>
            <a:r>
              <a:rPr lang="en-US" dirty="0" err="1"/>
              <a:t>bitness</a:t>
            </a:r>
            <a:r>
              <a:rPr lang="en-US" dirty="0"/>
              <a:t> you need is dependent on the specific client application you want to run.  It is NOT dependent on the </a:t>
            </a:r>
            <a:r>
              <a:rPr lang="en-US" dirty="0" err="1"/>
              <a:t>bitness</a:t>
            </a:r>
            <a:r>
              <a:rPr lang="en-US" dirty="0"/>
              <a:t> of your Operating System.  You can install both versions if you like.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The downloads are Microsoft Installer files.  Double-click and follow the instructions to install.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31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Let’s see what </a:t>
            </a:r>
            <a:r>
              <a:rPr lang="en-US" dirty="0" err="1"/>
              <a:t>bitness</a:t>
            </a:r>
            <a:r>
              <a:rPr lang="en-US" dirty="0"/>
              <a:t> I need.  I’ll be using Excel, so I go to the File tab in Excel and click Account…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then About Excel.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I see that my </a:t>
            </a:r>
            <a:r>
              <a:rPr lang="en-US" dirty="0" err="1"/>
              <a:t>bitness</a:t>
            </a:r>
            <a:r>
              <a:rPr lang="en-US" dirty="0"/>
              <a:t> is 32, even though my Operating System is 64-bit.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5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I type ODBC into the Windows search box and select the 32 bit configuration app. 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Go to the Drivers </a:t>
            </a:r>
            <a:r>
              <a:rPr lang="en-US"/>
              <a:t>tab and verify </a:t>
            </a:r>
            <a:r>
              <a:rPr lang="en-US" dirty="0"/>
              <a:t>that the driver is installed.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05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6" name="Shape 1486"/>
          <p:cNvSpPr txBox="1">
            <a:spLocks noGrp="1"/>
          </p:cNvSpPr>
          <p:nvPr>
            <p:ph type="body" idx="1"/>
          </p:nvPr>
        </p:nvSpPr>
        <p:spPr>
          <a:xfrm>
            <a:off x="380963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we’re ready to make our connection.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Shape 148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Shape 148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4024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en-US" dirty="0"/>
              <a:t>First we need to find a specific IP address for making our connection.  Here I’m using OpsCenter. 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I see that node 2  is configured for </a:t>
            </a:r>
            <a:r>
              <a:rPr lang="en-US" dirty="0" err="1"/>
              <a:t>AlwaysOnSQL</a:t>
            </a:r>
            <a:r>
              <a:rPr lang="en-US" dirty="0"/>
              <a:t>… </a:t>
            </a:r>
          </a:p>
          <a:p>
            <a:pPr marL="158750" indent="0" algn="l">
              <a:buNone/>
            </a:pPr>
            <a:endParaRPr lang="en-US" dirty="0"/>
          </a:p>
          <a:p>
            <a:pPr marL="158750" indent="0" algn="l">
              <a:buNone/>
            </a:pPr>
            <a:r>
              <a:rPr lang="en-US" dirty="0"/>
              <a:t>&lt;CLICK&gt; … so I take note of its internal IP address, and relate the internal IP address to the external IP address.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DataStax, All Rights Reserved.</a:t>
            </a:r>
            <a:endParaRPr lang="mr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E9AA33-EA30-3C42-82D8-9FCE492AA72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9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ingle Corner Rectangle 10"/>
          <p:cNvSpPr/>
          <p:nvPr userDrawn="1"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lt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79812" y="-1097707"/>
            <a:ext cx="866487" cy="30618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4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12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6893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750"/>
            <a:ext cx="8229600" cy="0"/>
          </a:xfrm>
          <a:prstGeom prst="line">
            <a:avLst/>
          </a:prstGeom>
          <a:ln w="12700" cmpd="sng">
            <a:solidFill>
              <a:schemeClr val="accent1"/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3"/>
          <p:cNvSpPr>
            <a:spLocks noGrp="1"/>
          </p:cNvSpPr>
          <p:nvPr>
            <p:ph sz="quarter" idx="10" hasCustomPrompt="1"/>
          </p:nvPr>
        </p:nvSpPr>
        <p:spPr>
          <a:xfrm>
            <a:off x="457200" y="1120775"/>
            <a:ext cx="8229600" cy="3517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0" i="0" baseline="0">
                <a:latin typeface="Arial" charset="0"/>
                <a:ea typeface="Arial" charset="0"/>
                <a:cs typeface="Arial" charset="0"/>
              </a:defRPr>
            </a:lvl1pPr>
            <a:lvl2pPr>
              <a:defRPr sz="1400" b="0" i="0">
                <a:latin typeface="Helvetica Neue Light"/>
                <a:cs typeface="Helvetica Neue Light"/>
              </a:defRPr>
            </a:lvl2pPr>
            <a:lvl3pPr>
              <a:defRPr sz="1400" b="0" i="0">
                <a:latin typeface="Helvetica Neue Light"/>
                <a:cs typeface="Helvetica Neue Light"/>
              </a:defRPr>
            </a:lvl3pPr>
            <a:lvl4pPr>
              <a:defRPr sz="1400" b="0" i="0">
                <a:latin typeface="Helvetica Neue Light"/>
                <a:cs typeface="Helvetica Neue Light"/>
              </a:defRPr>
            </a:lvl4pPr>
            <a:lvl5pPr>
              <a:defRPr sz="1400"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dirty="0"/>
              <a:t>Click to edit edit text / insert an image / create a chart,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457200" y="4790122"/>
            <a:ext cx="7455135" cy="274637"/>
          </a:xfrm>
        </p:spPr>
        <p:txBody>
          <a:bodyPr/>
          <a:lstStyle/>
          <a:p>
            <a:r>
              <a:rPr lang="de-DE"/>
              <a:t>© 2018 </a:t>
            </a:r>
            <a:r>
              <a:rPr lang="de-DE" dirty="0" err="1"/>
              <a:t>DataStax</a:t>
            </a:r>
            <a:r>
              <a:rPr lang="de-DE" dirty="0"/>
              <a:t>, All </a:t>
            </a:r>
            <a:r>
              <a:rPr lang="de-DE" dirty="0" err="1"/>
              <a:t>Rights</a:t>
            </a:r>
            <a:r>
              <a:rPr lang="de-DE" dirty="0"/>
              <a:t> </a:t>
            </a:r>
            <a:r>
              <a:rPr lang="de-DE" dirty="0" err="1"/>
              <a:t>Reserved</a:t>
            </a:r>
            <a:r>
              <a:rPr lang="de-DE" dirty="0"/>
              <a:t>. </a:t>
            </a:r>
            <a:r>
              <a:rPr lang="de-DE" dirty="0" err="1"/>
              <a:t>DataStax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registered </a:t>
            </a:r>
            <a:r>
              <a:rPr lang="de-DE" dirty="0" err="1"/>
              <a:t>trademark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DataStax</a:t>
            </a:r>
            <a:r>
              <a:rPr lang="de-DE" dirty="0"/>
              <a:t>, Inc.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subsidiaries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United States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countries. Apache Cassandra, Apache, Spark, </a:t>
            </a:r>
            <a:r>
              <a:rPr lang="de-DE" dirty="0" err="1"/>
              <a:t>and</a:t>
            </a:r>
            <a:r>
              <a:rPr lang="de-DE" dirty="0"/>
              <a:t> Cassandra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trademarks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Apache Software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subsidiaries</a:t>
            </a:r>
            <a:r>
              <a:rPr lang="de-DE" dirty="0"/>
              <a:t> in Canada, </a:t>
            </a:r>
            <a:r>
              <a:rPr lang="de-DE" dirty="0" err="1"/>
              <a:t>the</a:t>
            </a:r>
            <a:r>
              <a:rPr lang="de-DE" dirty="0"/>
              <a:t> United States </a:t>
            </a:r>
            <a:r>
              <a:rPr lang="de-DE" dirty="0" err="1"/>
              <a:t>and</a:t>
            </a:r>
            <a:r>
              <a:rPr lang="de-DE" dirty="0"/>
              <a:t>/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countries.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B346-E907-314D-8DE1-ECD2B2B6AA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9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Section Header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68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SzPct val="100000"/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SzPct val="100000"/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SzPct val="100000"/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SzPct val="100000"/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SzPct val="100000"/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SzPct val="100000"/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SzPct val="100000"/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SzPct val="100000"/>
              <a:buFont typeface="Arial"/>
              <a:buNone/>
              <a:defRPr sz="1800"/>
            </a:lvl9pPr>
          </a:lstStyle>
          <a:p>
            <a:endParaRPr/>
          </a:p>
        </p:txBody>
      </p:sp>
      <p:cxnSp>
        <p:nvCxnSpPr>
          <p:cNvPr id="504" name="Shape 504"/>
          <p:cNvCxnSpPr/>
          <p:nvPr/>
        </p:nvCxnSpPr>
        <p:spPr>
          <a:xfrm>
            <a:off x="457200" y="920750"/>
            <a:ext cx="82296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457200" y="1120775"/>
            <a:ext cx="8229600" cy="351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88898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31" marR="0" lvl="1" indent="-107948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142972" marR="0" lvl="2" indent="-5079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600160" marR="0" lvl="3" indent="-5079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057348" marR="0" lvl="4" indent="-50799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514537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5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ftr" idx="11"/>
          </p:nvPr>
        </p:nvSpPr>
        <p:spPr>
          <a:xfrm>
            <a:off x="317520" y="4784541"/>
            <a:ext cx="1371600" cy="2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8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2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/>
          </a:p>
        </p:txBody>
      </p:sp>
      <p:sp>
        <p:nvSpPr>
          <p:cNvPr id="507" name="Shape 507"/>
          <p:cNvSpPr txBox="1">
            <a:spLocks noGrp="1"/>
          </p:cNvSpPr>
          <p:nvPr>
            <p:ph type="sldNum" idx="12"/>
          </p:nvPr>
        </p:nvSpPr>
        <p:spPr>
          <a:xfrm>
            <a:off x="43200" y="4784541"/>
            <a:ext cx="274200" cy="2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indent="-9525">
              <a:buClr>
                <a:srgbClr val="BFBFBF"/>
              </a:buClr>
              <a:buSzPct val="25000"/>
            </a:pPr>
            <a:fld id="{00000000-1234-1234-1234-123412341234}" type="slidenum">
              <a:rPr lang="en" smtClean="0"/>
              <a:pPr indent="-9525">
                <a:buClr>
                  <a:srgbClr val="BFBFBF"/>
                </a:buClr>
                <a:buSzPct val="25000"/>
              </a:pPr>
              <a:t>‹#›</a:t>
            </a:fld>
            <a:endParaRPr lang="en"/>
          </a:p>
        </p:txBody>
      </p:sp>
      <p:sp>
        <p:nvSpPr>
          <p:cNvPr id="508" name="Shape 508"/>
          <p:cNvSpPr txBox="1">
            <a:spLocks noGrp="1"/>
          </p:cNvSpPr>
          <p:nvPr>
            <p:ph type="dt" idx="10"/>
          </p:nvPr>
        </p:nvSpPr>
        <p:spPr>
          <a:xfrm>
            <a:off x="1689120" y="4784541"/>
            <a:ext cx="762900" cy="273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8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2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3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Quote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ctr">
              <a:buNone/>
              <a:defRPr sz="1800" b="0" i="0">
                <a:latin typeface="HelveticaNeueLT Std Lt"/>
                <a:cs typeface="HelveticaNeueLT Std Lt"/>
              </a:defRPr>
            </a:lvl1pPr>
          </a:lstStyle>
          <a:p>
            <a:pPr lvl="0"/>
            <a:r>
              <a:rPr lang="en-US" dirty="0"/>
              <a:t>“Contrary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/>
              <a:t>consectetur</a:t>
            </a:r>
            <a:r>
              <a:rPr lang="en-US" dirty="0"/>
              <a:t>, from a Lorem Ipsum passage, and going through the cites of the word in classical literature, discovered the </a:t>
            </a:r>
            <a:r>
              <a:rPr lang="en-US" dirty="0" err="1"/>
              <a:t>undoubtable</a:t>
            </a:r>
            <a:r>
              <a:rPr lang="en-US" dirty="0"/>
              <a:t> source.”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—Source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NeueLT Std Lt"/>
                <a:cs typeface="HelveticaNeueLT Std 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NeueLT Std Lt"/>
                <a:cs typeface="HelveticaNeueLT Std Lt"/>
              </a:defRPr>
            </a:lvl1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NeueLT Std Lt"/>
                <a:cs typeface="HelveticaNeueLT Std Lt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6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81000" y="5002221"/>
            <a:ext cx="3505200" cy="274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767914" y="5002221"/>
            <a:ext cx="1981199" cy="274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381002" y="200026"/>
            <a:ext cx="7544152" cy="519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01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Text and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 descr="line-dot-pattern@2x.png"/>
          <p:cNvPicPr>
            <a:picLocks noChangeAspect="1"/>
          </p:cNvPicPr>
          <p:nvPr userDrawn="1"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" y="1770171"/>
            <a:ext cx="3654126" cy="337332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457200" y="1657350"/>
            <a:ext cx="2743200" cy="0"/>
          </a:xfrm>
          <a:prstGeom prst="line">
            <a:avLst/>
          </a:prstGeom>
          <a:ln w="12700" cap="rnd" cmpd="sng">
            <a:solidFill>
              <a:schemeClr val="bg1"/>
            </a:solidFill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114800" y="209550"/>
            <a:ext cx="4800600" cy="442888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buClr>
                <a:schemeClr val="accent1"/>
              </a:buClr>
              <a:buFont typeface="Arial"/>
              <a:buChar char="•"/>
              <a:defRPr sz="14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A6FB346-E907-314D-8DE1-ECD2B2B6AA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09550"/>
            <a:ext cx="2743200" cy="1371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Title text style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809750"/>
            <a:ext cx="27432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2pPr>
            <a:lvl3pPr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3pPr>
            <a:lvl4pPr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4pPr>
            <a:lvl5pPr>
              <a:defRPr b="0" i="0">
                <a:solidFill>
                  <a:schemeClr val="bg1"/>
                </a:solidFill>
                <a:latin typeface="Helvetica Neue"/>
                <a:cs typeface="Helvetica Neue"/>
              </a:defRPr>
            </a:lvl5pPr>
          </a:lstStyle>
          <a:p>
            <a:pPr lvl="0"/>
            <a:r>
              <a:rPr lang="en-US" dirty="0"/>
              <a:t>Click to edit Sub title text style</a:t>
            </a:r>
          </a:p>
        </p:txBody>
      </p:sp>
    </p:spTree>
    <p:extLst>
      <p:ext uri="{BB962C8B-B14F-4D97-AF65-F5344CB8AC3E}">
        <p14:creationId xmlns:p14="http://schemas.microsoft.com/office/powerpoint/2010/main" val="58959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 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57200" y="3015512"/>
            <a:ext cx="3409500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1702021"/>
            <a:ext cx="3409500" cy="12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7524" y="4709160"/>
            <a:ext cx="2496313" cy="40271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99060" y="4789170"/>
            <a:ext cx="289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dt" idx="10"/>
          </p:nvPr>
        </p:nvSpPr>
        <p:spPr>
          <a:xfrm>
            <a:off x="474791" y="4790122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ftr" idx="11"/>
          </p:nvPr>
        </p:nvSpPr>
        <p:spPr>
          <a:xfrm>
            <a:off x="3028950" y="4789169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5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hape 74" descr="line-dot-pattern@2x.png"/>
          <p:cNvPicPr preferRelativeResize="0"/>
          <p:nvPr userDrawn="1"/>
        </p:nvPicPr>
        <p:blipFill rotWithShape="1">
          <a:blip r:embed="rId4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57200" y="4769146"/>
            <a:ext cx="6864585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0472"/>
            <a:ext cx="8229600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>
              <a:lnSpc>
                <a:spcPct val="90000"/>
              </a:lnSpc>
              <a:defRPr lang="en-US" sz="2800" baseline="0" dirty="0">
                <a:solidFill>
                  <a:schemeClr val="accent5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Clr>
                <a:schemeClr val="lt1"/>
              </a:buClr>
              <a:buSzPts val="1400"/>
              <a:buFont typeface="Arial"/>
            </a:pPr>
            <a:r>
              <a:rPr lang="en-US" dirty="0"/>
              <a:t>Click to edit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57200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659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7"/>
          </p:nvPr>
        </p:nvSpPr>
        <p:spPr>
          <a:xfrm>
            <a:off x="4691671" y="1123949"/>
            <a:ext cx="4003675" cy="3477087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pos="54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Single Corner Rectangle 12"/>
          <p:cNvSpPr/>
          <p:nvPr userDrawn="1"/>
        </p:nvSpPr>
        <p:spPr>
          <a:xfrm flipV="1">
            <a:off x="0" y="-2"/>
            <a:ext cx="3654128" cy="5143502"/>
          </a:xfrm>
          <a:prstGeom prst="round1Rect">
            <a:avLst>
              <a:gd name="adj" fmla="val 2846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5" name="Shape 98"/>
          <p:cNvSpPr/>
          <p:nvPr userDrawn="1"/>
        </p:nvSpPr>
        <p:spPr>
          <a:xfrm>
            <a:off x="-3472" y="659747"/>
            <a:ext cx="3657600" cy="1842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pic>
        <p:nvPicPr>
          <p:cNvPr id="14" name="Shape 74" descr="line-dot-pattern@2x.png"/>
          <p:cNvPicPr preferRelativeResize="0"/>
          <p:nvPr userDrawn="1"/>
        </p:nvPicPr>
        <p:blipFill rotWithShape="1">
          <a:blip r:embed="rId3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17418"/>
            <a:ext cx="3654128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ontent Placeholder 2"/>
          <p:cNvSpPr>
            <a:spLocks noGrp="1"/>
          </p:cNvSpPr>
          <p:nvPr>
            <p:ph sz="quarter" idx="16"/>
          </p:nvPr>
        </p:nvSpPr>
        <p:spPr>
          <a:xfrm>
            <a:off x="4111328" y="659747"/>
            <a:ext cx="4575472" cy="3941290"/>
          </a:xfrm>
          <a:prstGeom prst="rect">
            <a:avLst/>
          </a:prstGeom>
        </p:spPr>
        <p:txBody>
          <a:bodyPr lIns="0"/>
          <a:lstStyle>
            <a:lvl1pPr marL="233363" marR="0" indent="-227013" algn="l" rtl="0">
              <a:lnSpc>
                <a:spcPct val="100000"/>
              </a:lnSpc>
              <a:spcBef>
                <a:spcPts val="400"/>
              </a:spcBef>
              <a:spcAft>
                <a:spcPts val="1600"/>
              </a:spcAft>
              <a:buClr>
                <a:schemeClr val="accent5"/>
              </a:buClr>
              <a:buSzPct val="100000"/>
              <a:buFont typeface="Arial"/>
              <a:buChar char="•"/>
              <a:tabLst/>
              <a:defRPr lang="en-US" sz="1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619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73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9163" marR="0" indent="-23177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.AppleSystemUIFont" charset="-120"/>
              <a:buChar char="–"/>
              <a:tabLst/>
              <a:def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4588" marR="0" indent="-225425" algn="l" rtl="0">
              <a:lnSpc>
                <a:spcPct val="100000"/>
              </a:lnSpc>
              <a:spcBef>
                <a:spcPts val="280"/>
              </a:spcBef>
              <a:spcAft>
                <a:spcPts val="500"/>
              </a:spcAft>
              <a:buClr>
                <a:schemeClr val="accent5"/>
              </a:buClr>
              <a:buSzPts val="1400"/>
              <a:buFont typeface="Arial"/>
              <a:buChar char="•"/>
              <a:tabLst/>
              <a:def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71"/>
          <p:cNvSpPr txBox="1">
            <a:spLocks noGrp="1"/>
          </p:cNvSpPr>
          <p:nvPr>
            <p:ph type="body" idx="1"/>
          </p:nvPr>
        </p:nvSpPr>
        <p:spPr>
          <a:xfrm>
            <a:off x="457200" y="1733643"/>
            <a:ext cx="3089305" cy="68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/>
          <a:lstStyle>
            <a:lvl1pPr marL="6350" marR="0" lvl="0" indent="-6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Shape 64"/>
          <p:cNvSpPr txBox="1">
            <a:spLocks noGrp="1"/>
          </p:cNvSpPr>
          <p:nvPr>
            <p:ph type="title"/>
          </p:nvPr>
        </p:nvSpPr>
        <p:spPr>
          <a:xfrm>
            <a:off x="457200" y="890791"/>
            <a:ext cx="3089305" cy="82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line-dot-pattern@2x.png"/>
          <p:cNvPicPr>
            <a:picLocks noChangeAspect="1"/>
          </p:cNvPicPr>
          <p:nvPr userDrawn="1"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4964"/>
            <a:ext cx="6248400" cy="51984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5" y="4803191"/>
            <a:ext cx="2284327" cy="220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screen">
            <a:lum bright="70000" contrast="-70000"/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4744" y="1733071"/>
            <a:ext cx="3350010" cy="339268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428750"/>
            <a:ext cx="9144000" cy="18288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27314"/>
            <a:ext cx="8229600" cy="857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Title text</a:t>
            </a:r>
          </a:p>
        </p:txBody>
      </p:sp>
      <p:sp>
        <p:nvSpPr>
          <p:cNvPr id="11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pic>
        <p:nvPicPr>
          <p:cNvPr id="8" name="Shape 74" descr="line-dot-pattern@2x.png"/>
          <p:cNvPicPr preferRelativeResize="0"/>
          <p:nvPr userDrawn="1"/>
        </p:nvPicPr>
        <p:blipFill rotWithShape="1">
          <a:blip r:embed="rId4" cstate="screen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4706530" y="0"/>
            <a:ext cx="4437469" cy="36917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 Single Corner Rectangle 18"/>
          <p:cNvSpPr/>
          <p:nvPr userDrawn="1"/>
        </p:nvSpPr>
        <p:spPr>
          <a:xfrm rot="5400000">
            <a:off x="2000247" y="-2000250"/>
            <a:ext cx="5143501" cy="9144002"/>
          </a:xfrm>
          <a:prstGeom prst="round1Rect">
            <a:avLst>
              <a:gd name="adj" fmla="val 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>
            <a:off x="1773973" y="1788839"/>
            <a:ext cx="3817970" cy="386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7524" y="4709160"/>
            <a:ext cx="2496312" cy="402710"/>
          </a:xfrm>
          <a:prstGeom prst="rect">
            <a:avLst/>
          </a:prstGeom>
        </p:spPr>
      </p:pic>
      <p:pic>
        <p:nvPicPr>
          <p:cNvPr id="17" name="Shape 74" descr="line-dot-pattern@2x.png"/>
          <p:cNvPicPr preferRelativeResize="0"/>
          <p:nvPr userDrawn="1"/>
        </p:nvPicPr>
        <p:blipFill rotWithShape="1">
          <a:blip r:embed="rId4" cstate="print">
            <a:alphaModFix amt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4286808" cy="40467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47472" y="4790122"/>
            <a:ext cx="7564863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Text Slide">
  <p:cSld name="1_Blue Text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 flipH="1">
            <a:off x="-1" y="-6"/>
            <a:ext cx="9144001" cy="866491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0472"/>
            <a:ext cx="6726195" cy="54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" name="Shape 28" descr="line-dot-pattern@2x.png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7179812" y="-1097707"/>
            <a:ext cx="866487" cy="306189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123949"/>
            <a:ext cx="8229600" cy="347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7524" y="4709160"/>
            <a:ext cx="2496312" cy="40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4" cstate="print">
            <a:alphaModFix amt="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266"/>
          <a:stretch/>
        </p:blipFill>
        <p:spPr>
          <a:xfrm rot="5400000">
            <a:off x="227748" y="2081119"/>
            <a:ext cx="2860272" cy="3264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>
      <p:ext uri="{BB962C8B-B14F-4D97-AF65-F5344CB8AC3E}">
        <p14:creationId xmlns:p14="http://schemas.microsoft.com/office/powerpoint/2010/main" val="5051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1_Section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 rot="10800000" flipH="1">
            <a:off x="0" y="0"/>
            <a:ext cx="6858000" cy="3687580"/>
          </a:xfrm>
          <a:prstGeom prst="round1Rect">
            <a:avLst>
              <a:gd name="adj" fmla="val 2792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Shape 12" descr="line-dot-pattern@2x.png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817418"/>
            <a:ext cx="5199810" cy="432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558437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215" y="4803191"/>
            <a:ext cx="2284327" cy="22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89965" y="4790122"/>
            <a:ext cx="752237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</a:t>
            </a:r>
            <a:r>
              <a:rPr lang="en-US" dirty="0" err="1"/>
              <a:t>DataStax</a:t>
            </a:r>
            <a:r>
              <a:rPr lang="en-US" dirty="0"/>
              <a:t>, All Rights Reserved. </a:t>
            </a:r>
            <a:r>
              <a:rPr lang="en-US" dirty="0" err="1"/>
              <a:t>DataStax</a:t>
            </a:r>
            <a:r>
              <a:rPr lang="en-US" dirty="0"/>
              <a:t> is a registered trademark of </a:t>
            </a:r>
            <a:r>
              <a:rPr lang="en-US" dirty="0" err="1"/>
              <a:t>DataStax</a:t>
            </a:r>
            <a:r>
              <a:rPr lang="en-US" dirty="0"/>
              <a:t>, Inc. and its subsidiaries in the United States and/or other countries. Apache Cassandra, Apache, Spark, and Cassandra are trademarks of the Apache Software Foundation or its subsidiaries in Canada, the United States and/or other countries.</a:t>
            </a:r>
          </a:p>
        </p:txBody>
      </p:sp>
    </p:spTree>
    <p:extLst>
      <p:ext uri="{BB962C8B-B14F-4D97-AF65-F5344CB8AC3E}">
        <p14:creationId xmlns:p14="http://schemas.microsoft.com/office/powerpoint/2010/main" val="8146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2"/>
          <p:cNvSpPr>
            <a:spLocks noGrp="1"/>
          </p:cNvSpPr>
          <p:nvPr>
            <p:ph type="dt" sz="half" idx="2"/>
          </p:nvPr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 lIns="91440" anchor="b"/>
          <a:lstStyle>
            <a:lvl1pPr>
              <a:defRPr kumimoji="0" lang="en-US" sz="600" kern="1200" spc="0" normalizeH="0" baseline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">
                <a:solidFill>
                  <a:srgbClr val="BFBFBF"/>
                </a:solidFill>
              </a:defRPr>
            </a:lvl1pPr>
          </a:lstStyle>
          <a:p>
            <a:fld id="{B2ACA3F6-9BF3-9640-9039-906AF66114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826235" y="4790122"/>
            <a:ext cx="3086100" cy="274637"/>
          </a:xfrm>
          <a:prstGeom prst="rect">
            <a:avLst/>
          </a:prstGeom>
        </p:spPr>
        <p:txBody>
          <a:bodyPr lIns="0" rIns="0" anchor="b"/>
          <a:lstStyle>
            <a:lvl1pPr algn="ctr">
              <a:defRPr kumimoji="0" lang="en-US" sz="600" kern="1200" spc="0" normalizeH="0" baseline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5" r:id="rId3"/>
    <p:sldLayoutId id="2147483696" r:id="rId4"/>
    <p:sldLayoutId id="2147483710" r:id="rId5"/>
    <p:sldLayoutId id="2147483705" r:id="rId6"/>
    <p:sldLayoutId id="2147483698" r:id="rId7"/>
    <p:sldLayoutId id="2147483711" r:id="rId8"/>
    <p:sldLayoutId id="2147483712" r:id="rId9"/>
    <p:sldLayoutId id="2147483717" r:id="rId10"/>
    <p:sldLayoutId id="2147483724" r:id="rId11"/>
    <p:sldLayoutId id="2147483728" r:id="rId12"/>
    <p:sldLayoutId id="2147483729" r:id="rId13"/>
    <p:sldLayoutId id="2147483730" r:id="rId14"/>
    <p:sldLayoutId id="214748373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151" userDrawn="1">
          <p15:clr>
            <a:srgbClr val="F26B43"/>
          </p15:clr>
        </p15:guide>
        <p15:guide id="2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83764" y="1334611"/>
            <a:ext cx="4053258" cy="1524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rmAutofit fontScale="90000"/>
          </a:bodyPr>
          <a:lstStyle/>
          <a:p>
            <a:pPr lvl="0">
              <a:lnSpc>
                <a:spcPct val="100000"/>
              </a:lnSpc>
              <a:buSzPts val="3600"/>
            </a:pPr>
            <a:r>
              <a:rPr lang="en-US" sz="4900" dirty="0">
                <a:latin typeface="Calibri" panose="020F0502020204030204" pitchFamily="34" charset="0"/>
                <a:cs typeface="Calibri" panose="020F0502020204030204" pitchFamily="34" charset="0"/>
              </a:rPr>
              <a:t>DSE ODBC Driver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Installation and Use</a:t>
            </a:r>
            <a:endParaRPr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99060" y="4789170"/>
            <a:ext cx="28956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dt" idx="10"/>
          </p:nvPr>
        </p:nvSpPr>
        <p:spPr>
          <a:xfrm>
            <a:off x="474791" y="4790122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DataStax, All Rights Reserved.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ftr" idx="11"/>
          </p:nvPr>
        </p:nvSpPr>
        <p:spPr>
          <a:xfrm>
            <a:off x="3028950" y="4789169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D8DFEDD4-614C-467C-9DC0-B48AEE38DC64}"/>
              </a:ext>
            </a:extLst>
          </p:cNvPr>
          <p:cNvSpPr txBox="1">
            <a:spLocks/>
          </p:cNvSpPr>
          <p:nvPr/>
        </p:nvSpPr>
        <p:spPr>
          <a:xfrm>
            <a:off x="347472" y="4790122"/>
            <a:ext cx="58368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kern="1200" dirty="0">
                <a:solidFill>
                  <a:srgbClr val="BFBFBF"/>
                </a:solidFill>
                <a:latin typeface="Arial" charset="0"/>
                <a:cs typeface="Arial" charset="0"/>
              </a:rPr>
              <a:t>© 2018 DataStax, All Rights Reserved. DataStax is a registered trademark of DataStax, Inc. and its subsidiaries in the United States and/or other countries. Apache Cassandra, Apache, Spark, and Cassandra are trademarks of the Apache Software Foundation or its subsidiaries in Canada, the United States and/or other countries.</a:t>
            </a:r>
            <a:endParaRPr lang="en" sz="600" kern="1200" dirty="0">
              <a:solidFill>
                <a:srgbClr val="BFBFBF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44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81E12-F5A5-4E88-8601-43995CDB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1004627"/>
            <a:ext cx="4283273" cy="30418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Connect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3433FF-9F37-4E30-AE1A-19D11884EF16}"/>
              </a:ext>
            </a:extLst>
          </p:cNvPr>
          <p:cNvSpPr/>
          <p:nvPr/>
        </p:nvSpPr>
        <p:spPr>
          <a:xfrm>
            <a:off x="550544" y="1196612"/>
            <a:ext cx="563034" cy="28815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582500-0A67-4D3D-9A06-B997BB4C127A}"/>
              </a:ext>
            </a:extLst>
          </p:cNvPr>
          <p:cNvSpPr/>
          <p:nvPr/>
        </p:nvSpPr>
        <p:spPr>
          <a:xfrm>
            <a:off x="3213980" y="1629623"/>
            <a:ext cx="1013988" cy="21577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03E6A-AA35-4229-8286-472A16519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779" y="932506"/>
            <a:ext cx="2112867" cy="392909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2A507E5-9964-4035-85D4-97A4FD9D62E1}"/>
              </a:ext>
            </a:extLst>
          </p:cNvPr>
          <p:cNvSpPr/>
          <p:nvPr/>
        </p:nvSpPr>
        <p:spPr>
          <a:xfrm>
            <a:off x="5033726" y="1124187"/>
            <a:ext cx="1294647" cy="206673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B595ED-7194-41BD-81B5-9BE7C81335DA}"/>
              </a:ext>
            </a:extLst>
          </p:cNvPr>
          <p:cNvSpPr/>
          <p:nvPr/>
        </p:nvSpPr>
        <p:spPr>
          <a:xfrm>
            <a:off x="5032225" y="1430496"/>
            <a:ext cx="1857462" cy="206673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68B8F0-66B9-4719-86D4-6C73950016D9}"/>
              </a:ext>
            </a:extLst>
          </p:cNvPr>
          <p:cNvSpPr/>
          <p:nvPr/>
        </p:nvSpPr>
        <p:spPr>
          <a:xfrm>
            <a:off x="5032225" y="1622177"/>
            <a:ext cx="1857462" cy="206673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CEC7B-5F12-425A-8C2C-2B0EBB725444}"/>
              </a:ext>
            </a:extLst>
          </p:cNvPr>
          <p:cNvSpPr/>
          <p:nvPr/>
        </p:nvSpPr>
        <p:spPr>
          <a:xfrm>
            <a:off x="5032225" y="1917976"/>
            <a:ext cx="1205613" cy="19907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B98F66-6AAC-43D5-A8DB-C7FA7BE4FC71}"/>
              </a:ext>
            </a:extLst>
          </p:cNvPr>
          <p:cNvSpPr/>
          <p:nvPr/>
        </p:nvSpPr>
        <p:spPr>
          <a:xfrm>
            <a:off x="4994506" y="2097535"/>
            <a:ext cx="1205613" cy="19907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420AAC-5765-4237-9817-36543EE97BF2}"/>
              </a:ext>
            </a:extLst>
          </p:cNvPr>
          <p:cNvSpPr/>
          <p:nvPr/>
        </p:nvSpPr>
        <p:spPr>
          <a:xfrm>
            <a:off x="5011111" y="2258988"/>
            <a:ext cx="1205613" cy="19907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956A22-C3A4-4CAA-9B80-72C51C757244}"/>
              </a:ext>
            </a:extLst>
          </p:cNvPr>
          <p:cNvSpPr/>
          <p:nvPr/>
        </p:nvSpPr>
        <p:spPr>
          <a:xfrm>
            <a:off x="5011111" y="3389789"/>
            <a:ext cx="2144535" cy="485093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C5859-E0D8-4CE5-A442-C7A193AE2200}"/>
              </a:ext>
            </a:extLst>
          </p:cNvPr>
          <p:cNvSpPr/>
          <p:nvPr/>
        </p:nvSpPr>
        <p:spPr>
          <a:xfrm>
            <a:off x="6219732" y="4592443"/>
            <a:ext cx="316872" cy="24254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9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6477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Query</a:t>
            </a:r>
            <a:endParaRPr lang="en" sz="40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CA3F6-9BF3-9640-9039-906AF661142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3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84926-9F7D-4C73-9199-4BE7A6D89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956816"/>
            <a:ext cx="4219575" cy="38957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158EAB-2344-4FC0-B3B8-A25235D0BDDE}"/>
              </a:ext>
            </a:extLst>
          </p:cNvPr>
          <p:cNvSpPr/>
          <p:nvPr/>
        </p:nvSpPr>
        <p:spPr>
          <a:xfrm>
            <a:off x="2127565" y="965872"/>
            <a:ext cx="425510" cy="199176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8B64B7-D603-447D-ACE8-E1A730453D92}"/>
              </a:ext>
            </a:extLst>
          </p:cNvPr>
          <p:cNvSpPr/>
          <p:nvPr/>
        </p:nvSpPr>
        <p:spPr>
          <a:xfrm>
            <a:off x="79829" y="1217860"/>
            <a:ext cx="653502" cy="719582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098D4-AED5-4BC8-AC62-3790F594C15A}"/>
              </a:ext>
            </a:extLst>
          </p:cNvPr>
          <p:cNvSpPr/>
          <p:nvPr/>
        </p:nvSpPr>
        <p:spPr>
          <a:xfrm>
            <a:off x="144327" y="4336609"/>
            <a:ext cx="4174307" cy="515931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FD5A3-E8F0-4129-9F23-6907C24E9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433" y="1577651"/>
            <a:ext cx="4305300" cy="22574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8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521A5-3FEB-412D-A722-000FF785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31" y="989468"/>
            <a:ext cx="4686300" cy="29337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B68DF-C68F-4CB8-BC45-B33D733D3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41" y="1269295"/>
            <a:ext cx="4695825" cy="28956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34A45-C076-4837-B195-9E858E51E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242" y="1539597"/>
            <a:ext cx="4676775" cy="28670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EA1F2-A327-4E6C-97EE-7675D3A2F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929" y="1805885"/>
            <a:ext cx="4667250" cy="291465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0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4A303-F21E-40C9-A349-ABAFC2771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15" y="1030880"/>
            <a:ext cx="8637006" cy="367787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642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3" name="Google Shape;5953;p124"/>
          <p:cNvSpPr txBox="1"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6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4" name="Google Shape;5954;p124"/>
          <p:cNvSpPr txBox="1">
            <a:spLocks noGrp="1"/>
          </p:cNvSpPr>
          <p:nvPr>
            <p:ph type="sldNum" idx="4294967295"/>
          </p:nvPr>
        </p:nvSpPr>
        <p:spPr>
          <a:xfrm>
            <a:off x="80683" y="4789169"/>
            <a:ext cx="309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6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96C078-A304-471E-956D-A17CF32D21F3}"/>
              </a:ext>
            </a:extLst>
          </p:cNvPr>
          <p:cNvGrpSpPr/>
          <p:nvPr/>
        </p:nvGrpSpPr>
        <p:grpSpPr>
          <a:xfrm>
            <a:off x="556050" y="1029965"/>
            <a:ext cx="7749343" cy="3120105"/>
            <a:chOff x="556050" y="1029965"/>
            <a:chExt cx="7749343" cy="31201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8C2031-AA12-4BCC-AC6F-C0182B033146}"/>
                </a:ext>
              </a:extLst>
            </p:cNvPr>
            <p:cNvGrpSpPr/>
            <p:nvPr/>
          </p:nvGrpSpPr>
          <p:grpSpPr>
            <a:xfrm>
              <a:off x="556050" y="1029975"/>
              <a:ext cx="2025951" cy="1129374"/>
              <a:chOff x="556050" y="1029975"/>
              <a:chExt cx="2025951" cy="1129374"/>
            </a:xfrm>
          </p:grpSpPr>
          <p:pic>
            <p:nvPicPr>
              <p:cNvPr id="5985" name="Google Shape;5985;p124"/>
              <p:cNvPicPr preferRelativeResize="0"/>
              <p:nvPr/>
            </p:nvPicPr>
            <p:blipFill rotWithShape="1">
              <a:blip r:embed="rId3">
                <a:alphaModFix/>
              </a:blip>
              <a:srcRect t="21184" b="21184"/>
              <a:stretch/>
            </p:blipFill>
            <p:spPr>
              <a:xfrm>
                <a:off x="556050" y="1029975"/>
                <a:ext cx="2025951" cy="11293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86" name="Google Shape;5986;p124"/>
              <p:cNvSpPr txBox="1"/>
              <p:nvPr/>
            </p:nvSpPr>
            <p:spPr>
              <a:xfrm>
                <a:off x="1009049" y="1533925"/>
                <a:ext cx="12615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Your Datacenter</a:t>
                </a:r>
                <a:endParaRPr sz="1200" b="1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1" name="Google Shape;5981;p124"/>
            <p:cNvGrpSpPr/>
            <p:nvPr/>
          </p:nvGrpSpPr>
          <p:grpSpPr>
            <a:xfrm>
              <a:off x="6585776" y="3018721"/>
              <a:ext cx="1120296" cy="1126217"/>
              <a:chOff x="7136445" y="1278786"/>
              <a:chExt cx="1463101" cy="1470833"/>
            </a:xfrm>
          </p:grpSpPr>
          <p:sp>
            <p:nvSpPr>
              <p:cNvPr id="5982" name="Google Shape;5982;p124"/>
              <p:cNvSpPr/>
              <p:nvPr/>
            </p:nvSpPr>
            <p:spPr>
              <a:xfrm>
                <a:off x="7136446" y="1286519"/>
                <a:ext cx="1463100" cy="14631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3" name="Google Shape;5983;p124"/>
              <p:cNvSpPr txBox="1"/>
              <p:nvPr/>
            </p:nvSpPr>
            <p:spPr>
              <a:xfrm>
                <a:off x="7136445" y="2292159"/>
                <a:ext cx="14439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Scalable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84" name="Google Shape;5984;p1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243189" y="1278786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77" name="Google Shape;5977;p124"/>
            <p:cNvGrpSpPr/>
            <p:nvPr/>
          </p:nvGrpSpPr>
          <p:grpSpPr>
            <a:xfrm>
              <a:off x="5313124" y="3018721"/>
              <a:ext cx="1120296" cy="1126217"/>
              <a:chOff x="5474369" y="1278786"/>
              <a:chExt cx="1463101" cy="1470833"/>
            </a:xfrm>
          </p:grpSpPr>
          <p:sp>
            <p:nvSpPr>
              <p:cNvPr id="5978" name="Google Shape;5978;p124"/>
              <p:cNvSpPr/>
              <p:nvPr/>
            </p:nvSpPr>
            <p:spPr>
              <a:xfrm>
                <a:off x="5474370" y="1286519"/>
                <a:ext cx="1463100" cy="1463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9" name="Google Shape;5979;p124"/>
              <p:cNvSpPr txBox="1"/>
              <p:nvPr/>
            </p:nvSpPr>
            <p:spPr>
              <a:xfrm>
                <a:off x="5474369" y="2292159"/>
                <a:ext cx="14439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Distributed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80" name="Google Shape;5980;p12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588803" y="1278786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73" name="Google Shape;5973;p124"/>
            <p:cNvGrpSpPr/>
            <p:nvPr/>
          </p:nvGrpSpPr>
          <p:grpSpPr>
            <a:xfrm>
              <a:off x="4040472" y="3018721"/>
              <a:ext cx="1120296" cy="1126217"/>
              <a:chOff x="3812292" y="1278786"/>
              <a:chExt cx="1463101" cy="1470833"/>
            </a:xfrm>
          </p:grpSpPr>
          <p:sp>
            <p:nvSpPr>
              <p:cNvPr id="5974" name="Google Shape;5974;p124"/>
              <p:cNvSpPr/>
              <p:nvPr/>
            </p:nvSpPr>
            <p:spPr>
              <a:xfrm>
                <a:off x="3812293" y="1286519"/>
                <a:ext cx="1463100" cy="14631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5" name="Google Shape;5975;p124"/>
              <p:cNvSpPr txBox="1"/>
              <p:nvPr/>
            </p:nvSpPr>
            <p:spPr>
              <a:xfrm>
                <a:off x="3812292" y="2292159"/>
                <a:ext cx="14439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Real-Time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76" name="Google Shape;5976;p1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34416" y="1278786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69" name="Google Shape;5969;p124"/>
            <p:cNvGrpSpPr/>
            <p:nvPr/>
          </p:nvGrpSpPr>
          <p:grpSpPr>
            <a:xfrm>
              <a:off x="2767819" y="3018721"/>
              <a:ext cx="1120296" cy="1126217"/>
              <a:chOff x="2150215" y="1278786"/>
              <a:chExt cx="1463101" cy="1470833"/>
            </a:xfrm>
          </p:grpSpPr>
          <p:sp>
            <p:nvSpPr>
              <p:cNvPr id="5970" name="Google Shape;5970;p124"/>
              <p:cNvSpPr/>
              <p:nvPr/>
            </p:nvSpPr>
            <p:spPr>
              <a:xfrm>
                <a:off x="2150216" y="1286519"/>
                <a:ext cx="1463100" cy="1463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1" name="Google Shape;5971;p124"/>
              <p:cNvSpPr txBox="1"/>
              <p:nvPr/>
            </p:nvSpPr>
            <p:spPr>
              <a:xfrm>
                <a:off x="2150215" y="2292159"/>
                <a:ext cx="1443900" cy="36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Always-On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72" name="Google Shape;5972;p12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280030" y="1278786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955" name="Google Shape;5955;p124"/>
            <p:cNvGrpSpPr/>
            <p:nvPr/>
          </p:nvGrpSpPr>
          <p:grpSpPr>
            <a:xfrm>
              <a:off x="2426373" y="1029965"/>
              <a:ext cx="5879020" cy="1129374"/>
              <a:chOff x="1457875" y="1391306"/>
              <a:chExt cx="6235702" cy="1197894"/>
            </a:xfrm>
          </p:grpSpPr>
          <p:pic>
            <p:nvPicPr>
              <p:cNvPr id="5956" name="Google Shape;5956;p124"/>
              <p:cNvPicPr preferRelativeResize="0"/>
              <p:nvPr/>
            </p:nvPicPr>
            <p:blipFill rotWithShape="1">
              <a:blip r:embed="rId3">
                <a:alphaModFix/>
              </a:blip>
              <a:srcRect t="21184" b="21184"/>
              <a:stretch/>
            </p:blipFill>
            <p:spPr>
              <a:xfrm>
                <a:off x="1457875" y="1391306"/>
                <a:ext cx="2078568" cy="1197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7" name="Google Shape;5957;p124"/>
              <p:cNvPicPr preferRelativeResize="0"/>
              <p:nvPr/>
            </p:nvPicPr>
            <p:blipFill rotWithShape="1">
              <a:blip r:embed="rId3">
                <a:alphaModFix/>
              </a:blip>
              <a:srcRect t="21184" b="21184"/>
              <a:stretch/>
            </p:blipFill>
            <p:spPr>
              <a:xfrm>
                <a:off x="3536442" y="1391306"/>
                <a:ext cx="2078568" cy="1197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8" name="Google Shape;5958;p124"/>
              <p:cNvPicPr preferRelativeResize="0"/>
              <p:nvPr/>
            </p:nvPicPr>
            <p:blipFill rotWithShape="1">
              <a:blip r:embed="rId3">
                <a:alphaModFix/>
              </a:blip>
              <a:srcRect t="21184" b="21184"/>
              <a:stretch/>
            </p:blipFill>
            <p:spPr>
              <a:xfrm>
                <a:off x="5615009" y="1391306"/>
                <a:ext cx="2078568" cy="1197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9" name="Google Shape;5959;p12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948296" y="1954255"/>
                <a:ext cx="1086565" cy="3368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0" name="Google Shape;5960;p124"/>
              <p:cNvPicPr preferRelativeResize="0"/>
              <p:nvPr/>
            </p:nvPicPr>
            <p:blipFill rotWithShape="1">
              <a:blip r:embed="rId9">
                <a:alphaModFix/>
              </a:blip>
              <a:srcRect t="5570" b="9"/>
              <a:stretch/>
            </p:blipFill>
            <p:spPr>
              <a:xfrm>
                <a:off x="4337123" y="1849369"/>
                <a:ext cx="542305" cy="5120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1" name="Google Shape;5961;p124"/>
              <p:cNvPicPr preferRelativeResize="0"/>
              <p:nvPr/>
            </p:nvPicPr>
            <p:blipFill rotWithShape="1">
              <a:blip r:embed="rId10">
                <a:alphaModFix/>
              </a:blip>
              <a:srcRect l="20496" t="18545" r="21992" b="14692"/>
              <a:stretch/>
            </p:blipFill>
            <p:spPr>
              <a:xfrm>
                <a:off x="6318369" y="1920236"/>
                <a:ext cx="705168" cy="4304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63" name="Google Shape;5963;p124"/>
            <p:cNvSpPr txBox="1"/>
            <p:nvPr/>
          </p:nvSpPr>
          <p:spPr>
            <a:xfrm>
              <a:off x="1259675" y="2515075"/>
              <a:ext cx="66819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" sz="2400" b="1" i="0" u="none" strike="noStrike" cap="none" dirty="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Masterless and Active Everywhere Database</a:t>
              </a: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65" name="Google Shape;5965;p124"/>
            <p:cNvGrpSpPr/>
            <p:nvPr/>
          </p:nvGrpSpPr>
          <p:grpSpPr>
            <a:xfrm>
              <a:off x="1504258" y="3024281"/>
              <a:ext cx="1120915" cy="1125789"/>
              <a:chOff x="573434" y="3421950"/>
              <a:chExt cx="1463911" cy="1470272"/>
            </a:xfrm>
          </p:grpSpPr>
          <p:sp>
            <p:nvSpPr>
              <p:cNvPr id="5966" name="Google Shape;5966;p124"/>
              <p:cNvSpPr/>
              <p:nvPr/>
            </p:nvSpPr>
            <p:spPr>
              <a:xfrm>
                <a:off x="574245" y="3429122"/>
                <a:ext cx="1463100" cy="1463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67" name="Google Shape;5967;p124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700279" y="3421950"/>
                <a:ext cx="1203157" cy="12031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68" name="Google Shape;5968;p124"/>
              <p:cNvSpPr txBox="1"/>
              <p:nvPr/>
            </p:nvSpPr>
            <p:spPr>
              <a:xfrm>
                <a:off x="573434" y="4445980"/>
                <a:ext cx="1443901" cy="361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Contextual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" name="Title 4">
            <a:extLst>
              <a:ext uri="{FF2B5EF4-FFF2-40B4-BE49-F238E27FC236}">
                <a16:creationId xmlns:a16="http://schemas.microsoft.com/office/drawing/2014/main" id="{43C74EB8-5652-4DAC-B237-4B271E48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875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D74DDC2-FDC3-BE4C-B44E-B8C9A914E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83" y="4789169"/>
            <a:ext cx="309282" cy="274637"/>
          </a:xfrm>
        </p:spPr>
        <p:txBody>
          <a:bodyPr/>
          <a:lstStyle/>
          <a:p>
            <a:fld id="{B2ACA3F6-9BF3-9640-9039-906AF66114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72804-FE52-4C33-AF64-706FB2462CCE}"/>
              </a:ext>
            </a:extLst>
          </p:cNvPr>
          <p:cNvSpPr txBox="1"/>
          <p:nvPr/>
        </p:nvSpPr>
        <p:spPr>
          <a:xfrm>
            <a:off x="457200" y="1249378"/>
            <a:ext cx="50626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Install the DSE ODBC 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Connect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86596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6477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Install ODBC Driver</a:t>
            </a:r>
            <a:endParaRPr lang="en" sz="40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CA3F6-9BF3-9640-9039-906AF661142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4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Install ODBC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8D484-974A-4D92-9D02-5C3AE9ED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0" y="1285592"/>
            <a:ext cx="8212159" cy="308723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9E6060-DCBA-4DB3-BC8C-5C3115F9AC6A}"/>
              </a:ext>
            </a:extLst>
          </p:cNvPr>
          <p:cNvSpPr/>
          <p:nvPr/>
        </p:nvSpPr>
        <p:spPr>
          <a:xfrm>
            <a:off x="922715" y="1245645"/>
            <a:ext cx="2083035" cy="26824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FFC516-81CF-4CF2-9BCF-351235FBC462}"/>
              </a:ext>
            </a:extLst>
          </p:cNvPr>
          <p:cNvSpPr/>
          <p:nvPr/>
        </p:nvSpPr>
        <p:spPr>
          <a:xfrm>
            <a:off x="6717672" y="3978282"/>
            <a:ext cx="1041150" cy="26824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667EB-64B2-4D4E-8C10-4B0FFD2F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07" y="1394234"/>
            <a:ext cx="8921767" cy="290616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Install ODBC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E6060-DCBA-4DB3-BC8C-5C3115F9AC6A}"/>
              </a:ext>
            </a:extLst>
          </p:cNvPr>
          <p:cNvSpPr/>
          <p:nvPr/>
        </p:nvSpPr>
        <p:spPr>
          <a:xfrm>
            <a:off x="397617" y="2437626"/>
            <a:ext cx="3006489" cy="268248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1D38A0-08AD-4EFE-99A4-10CD731CD72B}"/>
              </a:ext>
            </a:extLst>
          </p:cNvPr>
          <p:cNvSpPr/>
          <p:nvPr/>
        </p:nvSpPr>
        <p:spPr>
          <a:xfrm>
            <a:off x="7514377" y="2437626"/>
            <a:ext cx="1023042" cy="405162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6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Install ODBC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E4AEC-3772-4F4B-82A5-4C53EF1D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945530"/>
            <a:ext cx="6627137" cy="367308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70C4C9-FDAA-405E-8541-AD03735D2E34}"/>
              </a:ext>
            </a:extLst>
          </p:cNvPr>
          <p:cNvSpPr/>
          <p:nvPr/>
        </p:nvSpPr>
        <p:spPr>
          <a:xfrm>
            <a:off x="99060" y="3902400"/>
            <a:ext cx="697645" cy="27500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FF7D1A-BE91-458F-A66D-413DD204FA95}"/>
              </a:ext>
            </a:extLst>
          </p:cNvPr>
          <p:cNvSpPr/>
          <p:nvPr/>
        </p:nvSpPr>
        <p:spPr>
          <a:xfrm>
            <a:off x="3766242" y="4046899"/>
            <a:ext cx="514538" cy="53079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52C97F-77D1-4F50-8AA9-C7D56B94C018}"/>
              </a:ext>
            </a:extLst>
          </p:cNvPr>
          <p:cNvGrpSpPr/>
          <p:nvPr/>
        </p:nvGrpSpPr>
        <p:grpSpPr>
          <a:xfrm>
            <a:off x="4359234" y="3884295"/>
            <a:ext cx="4733925" cy="904875"/>
            <a:chOff x="4359234" y="3884295"/>
            <a:chExt cx="4733925" cy="9048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3A45AC-5C8A-4802-9EDC-005832576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9234" y="3884295"/>
              <a:ext cx="4733925" cy="90487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3BB94F-9660-4C49-AE57-46CA96648D6B}"/>
                </a:ext>
              </a:extLst>
            </p:cNvPr>
            <p:cNvSpPr/>
            <p:nvPr/>
          </p:nvSpPr>
          <p:spPr>
            <a:xfrm>
              <a:off x="7415318" y="4177406"/>
              <a:ext cx="514538" cy="30406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950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F2A93-AABD-4F57-8DD9-198D71E01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5"/>
          <a:stretch/>
        </p:blipFill>
        <p:spPr>
          <a:xfrm>
            <a:off x="243810" y="1059255"/>
            <a:ext cx="2924175" cy="313581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Install ODBC 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70C4C9-FDAA-405E-8541-AD03735D2E34}"/>
              </a:ext>
            </a:extLst>
          </p:cNvPr>
          <p:cNvSpPr/>
          <p:nvPr/>
        </p:nvSpPr>
        <p:spPr>
          <a:xfrm flipH="1">
            <a:off x="661632" y="1838210"/>
            <a:ext cx="2506352" cy="576947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C2B746-F14F-43BE-BF0A-DEDE05621E3C}"/>
              </a:ext>
            </a:extLst>
          </p:cNvPr>
          <p:cNvGrpSpPr/>
          <p:nvPr/>
        </p:nvGrpSpPr>
        <p:grpSpPr>
          <a:xfrm>
            <a:off x="3367889" y="1080480"/>
            <a:ext cx="5232384" cy="3697081"/>
            <a:chOff x="3367889" y="1080480"/>
            <a:chExt cx="5232384" cy="36970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F9E532-16A7-4CF8-87E2-A1621DB1F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7889" y="1080480"/>
              <a:ext cx="5232384" cy="3697081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4AB2EC-0EBB-423C-B74B-E4BA4FFF70B1}"/>
                </a:ext>
              </a:extLst>
            </p:cNvPr>
            <p:cNvSpPr/>
            <p:nvPr/>
          </p:nvSpPr>
          <p:spPr>
            <a:xfrm flipH="1">
              <a:off x="3548176" y="2929021"/>
              <a:ext cx="4527513" cy="257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B55FAA-789B-49B4-892E-00CD3489D779}"/>
                </a:ext>
              </a:extLst>
            </p:cNvPr>
            <p:cNvSpPr/>
            <p:nvPr/>
          </p:nvSpPr>
          <p:spPr>
            <a:xfrm flipH="1">
              <a:off x="5040489" y="1356387"/>
              <a:ext cx="436858" cy="257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11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457200" y="1656672"/>
            <a:ext cx="6477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Connect</a:t>
            </a:r>
            <a:endParaRPr lang="en" sz="40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ACA3F6-9BF3-9640-9039-906AF661142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8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6C65216-D7D4-4EB6-87F1-D14EE6B4B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21"/>
          <a:stretch/>
        </p:blipFill>
        <p:spPr>
          <a:xfrm>
            <a:off x="869589" y="996278"/>
            <a:ext cx="5332035" cy="394972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82434B-8197-1244-8870-2887042B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9" y="226930"/>
            <a:ext cx="6726195" cy="548048"/>
          </a:xfrm>
        </p:spPr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Connect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36607-CDA3-E74D-B931-F2D3A3FCA6C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99060" y="4789170"/>
            <a:ext cx="289500" cy="274500"/>
          </a:xfrm>
          <a:prstGeom prst="rect">
            <a:avLst/>
          </a:prstGeom>
        </p:spPr>
        <p:txBody>
          <a:bodyPr/>
          <a:lstStyle/>
          <a:p>
            <a:fld id="{B2ACA3F6-9BF3-9640-9039-906AF66114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FA2E60-478D-4E0A-A981-CBF2AD9CAD4C}"/>
              </a:ext>
            </a:extLst>
          </p:cNvPr>
          <p:cNvSpPr/>
          <p:nvPr/>
        </p:nvSpPr>
        <p:spPr>
          <a:xfrm>
            <a:off x="3134195" y="2670772"/>
            <a:ext cx="767849" cy="262551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E863BC-0DEF-4AB3-B23C-C99D578933BC}"/>
              </a:ext>
            </a:extLst>
          </p:cNvPr>
          <p:cNvSpPr/>
          <p:nvPr/>
        </p:nvSpPr>
        <p:spPr>
          <a:xfrm>
            <a:off x="2366346" y="3085723"/>
            <a:ext cx="847634" cy="879695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animBg="1"/>
    </p:bldLst>
  </p:timing>
</p:sld>
</file>

<file path=ppt/theme/theme1.xml><?xml version="1.0" encoding="utf-8"?>
<a:theme xmlns:a="http://schemas.openxmlformats.org/drawingml/2006/main" name="DataStax_Template_Widescreen">
  <a:themeElements>
    <a:clrScheme name="DataStax 2018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7997"/>
      </a:hlink>
      <a:folHlink>
        <a:srgbClr val="374C5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ataStax 2018" id="{7B828D3B-7829-A24D-A066-95EA81BF974B}" vid="{2F323A7D-445E-2649-99FF-FD740CD994E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800417-6026-474F-A66D-728324C84B57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DataStax 2018</Template>
  <TotalTime>9137</TotalTime>
  <Words>864</Words>
  <Application>Microsoft Office PowerPoint</Application>
  <PresentationFormat>On-screen Show (16:9)</PresentationFormat>
  <Paragraphs>138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.AppleSystemUIFont</vt:lpstr>
      <vt:lpstr>Arial</vt:lpstr>
      <vt:lpstr>Calibri</vt:lpstr>
      <vt:lpstr>Helvetica Neue</vt:lpstr>
      <vt:lpstr>Helvetica Neue Light</vt:lpstr>
      <vt:lpstr>HelveticaNeueLT Std Lt</vt:lpstr>
      <vt:lpstr>DataStax_Template_Widescreen</vt:lpstr>
      <vt:lpstr>DSE ODBC Driver  Installation and Use</vt:lpstr>
      <vt:lpstr>Agenda</vt:lpstr>
      <vt:lpstr>Install ODBC Driver</vt:lpstr>
      <vt:lpstr>Install ODBC Driver</vt:lpstr>
      <vt:lpstr>Install ODBC Driver</vt:lpstr>
      <vt:lpstr>Install ODBC Driver</vt:lpstr>
      <vt:lpstr>Install ODBC Driver</vt:lpstr>
      <vt:lpstr>Connect</vt:lpstr>
      <vt:lpstr>Connect</vt:lpstr>
      <vt:lpstr>Connect</vt:lpstr>
      <vt:lpstr>Query</vt:lpstr>
      <vt:lpstr>Query</vt:lpstr>
      <vt:lpstr>Query</vt:lpstr>
      <vt:lpstr>Query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Elizabeth Fullerton</dc:creator>
  <cp:keywords/>
  <dc:description/>
  <cp:lastModifiedBy>Bill Kellett</cp:lastModifiedBy>
  <cp:revision>535</cp:revision>
  <dcterms:created xsi:type="dcterms:W3CDTF">2018-04-13T01:46:04Z</dcterms:created>
  <dcterms:modified xsi:type="dcterms:W3CDTF">2019-05-01T21:04:17Z</dcterms:modified>
  <cp:category/>
</cp:coreProperties>
</file>